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sldIdLst>
    <p:sldId id="326" r:id="rId2"/>
    <p:sldId id="259" r:id="rId3"/>
    <p:sldId id="360" r:id="rId4"/>
    <p:sldId id="361" r:id="rId5"/>
    <p:sldId id="362" r:id="rId6"/>
    <p:sldId id="363" r:id="rId7"/>
    <p:sldId id="260" r:id="rId8"/>
    <p:sldId id="263" r:id="rId9"/>
    <p:sldId id="264" r:id="rId10"/>
    <p:sldId id="265" r:id="rId11"/>
    <p:sldId id="364" r:id="rId12"/>
    <p:sldId id="266" r:id="rId13"/>
    <p:sldId id="267" r:id="rId14"/>
    <p:sldId id="269" r:id="rId15"/>
    <p:sldId id="270" r:id="rId16"/>
    <p:sldId id="271" r:id="rId17"/>
    <p:sldId id="272" r:id="rId18"/>
    <p:sldId id="274" r:id="rId19"/>
    <p:sldId id="279" r:id="rId20"/>
    <p:sldId id="334" r:id="rId21"/>
    <p:sldId id="277" r:id="rId22"/>
    <p:sldId id="278" r:id="rId23"/>
    <p:sldId id="280" r:id="rId24"/>
    <p:sldId id="282" r:id="rId25"/>
    <p:sldId id="332" r:id="rId26"/>
    <p:sldId id="283" r:id="rId27"/>
    <p:sldId id="359" r:id="rId28"/>
    <p:sldId id="329" r:id="rId29"/>
    <p:sldId id="330" r:id="rId30"/>
    <p:sldId id="331" r:id="rId31"/>
    <p:sldId id="285" r:id="rId32"/>
    <p:sldId id="286" r:id="rId33"/>
    <p:sldId id="287" r:id="rId34"/>
    <p:sldId id="298" r:id="rId35"/>
    <p:sldId id="297" r:id="rId36"/>
    <p:sldId id="305" r:id="rId37"/>
    <p:sldId id="300" r:id="rId38"/>
    <p:sldId id="302" r:id="rId39"/>
    <p:sldId id="303" r:id="rId40"/>
    <p:sldId id="304" r:id="rId41"/>
    <p:sldId id="328" r:id="rId42"/>
    <p:sldId id="306" r:id="rId43"/>
    <p:sldId id="346" r:id="rId44"/>
    <p:sldId id="358" r:id="rId45"/>
    <p:sldId id="311" r:id="rId46"/>
    <p:sldId id="312" r:id="rId47"/>
    <p:sldId id="313" r:id="rId48"/>
    <p:sldId id="314" r:id="rId49"/>
    <p:sldId id="315" r:id="rId50"/>
    <p:sldId id="309" r:id="rId51"/>
    <p:sldId id="310" r:id="rId52"/>
    <p:sldId id="319" r:id="rId53"/>
    <p:sldId id="320" r:id="rId54"/>
    <p:sldId id="322" r:id="rId55"/>
    <p:sldId id="325" r:id="rId56"/>
    <p:sldId id="323" r:id="rId57"/>
    <p:sldId id="324" r:id="rId58"/>
    <p:sldId id="316" r:id="rId59"/>
    <p:sldId id="317" r:id="rId60"/>
    <p:sldId id="351" r:id="rId61"/>
    <p:sldId id="318" r:id="rId62"/>
  </p:sldIdLst>
  <p:sldSz cx="9144000" cy="6858000" type="screen4x3"/>
  <p:notesSz cx="6858000" cy="9144000"/>
  <p:custDataLst>
    <p:tags r:id="rId6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2" autoAdjust="0"/>
    <p:restoredTop sz="94660"/>
  </p:normalViewPr>
  <p:slideViewPr>
    <p:cSldViewPr>
      <p:cViewPr varScale="1">
        <p:scale>
          <a:sx n="64" d="100"/>
          <a:sy n="64" d="100"/>
        </p:scale>
        <p:origin x="132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gs" Target="tags/tag1.xml"/><Relationship Id="rId69" Type="http://schemas.microsoft.com/office/2015/10/relationships/revisionInfo" Target="revisionInfo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629AB77-FA91-4132-9570-32B741D9893A}" type="datetimeFigureOut">
              <a:rPr lang="en-US"/>
              <a:pPr>
                <a:defRPr/>
              </a:pPr>
              <a:t>8/2/2017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CF27120-D591-4F71-AE72-65342B1F8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991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ABAF3DA-C6A1-4A28-99DE-325D337EE86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A74E1B2-E879-4F65-952C-EB7AC24E7B4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F71C15-FB25-4186-B80B-1179D51FE19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58F6EC-271B-478A-B3FB-3C80829E9D5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FAA984-BBD0-42BC-B77C-88CFA8EF0FC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A3D8A73-AC1E-452F-ABF8-5CD9D088C92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D52AC3-D8F0-4FFD-95F4-F19169EB28F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4F7326-D0AE-4608-8C56-F1E6160AAE4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7285068-73AD-447C-98AD-AB77589D9B0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C935D0-7B72-41DD-8AFE-6AE32F04858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94B64F-C72A-499E-B086-D795CE90BDC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FA6E77-AD47-4724-A3BB-A3B73D8ED18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30BDE1-66B3-4763-B2AB-1FFE7739804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BF3156-A7C0-49A9-8F0F-0ABF9830C0E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85FD09-A676-4363-90E2-A5E6E4DA5D0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98DDC6-A8E8-4FB5-BDDA-67356037B9E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98DDC6-A8E8-4FB5-BDDA-67356037B9E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238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3C93B2-6881-49E0-AAD4-A31AC7207A29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E72553-5220-4B87-B24E-F4F5E44928E5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825B59-FFF3-4D8B-93C3-065C116D097F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F49D73-D1D6-4504-BD01-EF5945734DE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548D68-00A6-48D7-8504-AE2F62B39DF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239235-B1B8-41C2-B8CD-328036D53A9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64223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DF5189-61B8-48FC-85CE-0901CAC1C23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E08837-5460-4BC8-8222-A191D8E88DC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A20392-ABCD-4B18-99B2-E0708D67C21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8404095-5D1F-45DF-B974-17252A3DA95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6E3C43-5089-4CBD-A895-4BA9ECC0943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1CCB9C-B4A5-4916-803D-24F63913BA8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22899B-A2E2-4DAB-AF10-1C9706FFC9F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7507B8-6CCB-43B6-82FE-EC7176026FF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C96A10-48DA-4BD7-B108-CD1997A871CD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34AB61-0C26-488B-9383-80E7AFB90ED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4D8FD02-AC71-44EB-BCC1-FE3FCFB5D7C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3BD55F-F95D-43E3-925D-86F9C5DFFA7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5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7D99A5-B50C-4AF1-A99F-C0DB47861B6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80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77BB46-1DCD-47B3-BCB3-568A0F96DB0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1D0338-A67B-412D-BD47-B1784E67F2C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2137C2-D450-461B-B951-61A557A99CC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AC6DF4-CC14-40FC-81F6-2CE7473BE3B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321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5757EB-B033-4A93-BCD8-D93EADBFAE9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33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727756-4AC1-4AD9-B3DA-FB058E00123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2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8CFCF7-0080-4529-9EB9-D7C875859BA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351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6674E2-B776-40D3-89A2-6517E9BEB15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88C6F3-1113-4F5A-ACC9-7C595706C4A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4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F23FC36-F6C2-42B5-B983-AE72B69E4BC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372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2BD384-600F-400B-A9DF-08116EA8481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382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96CB6B-4BEE-4963-8898-8B04179DEB8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7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5BE473-63CF-4CAE-A169-990914F3126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8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25806E-25F9-446B-A184-210EA9FA61F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9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42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63AD6B-E5E6-4A54-A57A-C0BF558A7B9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59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0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42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84CB32-B1AD-4E06-9765-D876A1B0BE3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1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43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05CFA9-5AA5-41FE-93E4-6910A006059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4CC31-0BAA-4851-B919-1CF7DB59AF2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159DB3-80B3-475B-BECC-03D6FE32AC0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159DB3-80B3-475B-BECC-03D6FE32AC0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3895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B1EC7B-F5FB-4055-85F9-F8A976ABB03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209800"/>
            <a:ext cx="6400800" cy="609600"/>
          </a:xfrm>
        </p:spPr>
        <p:txBody>
          <a:bodyPr/>
          <a:lstStyle>
            <a:lvl1pPr marL="0" indent="0" algn="ctr">
              <a:buNone/>
              <a:defRPr sz="11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186152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F3B77-F443-445C-ADF5-E6B31571744B}" type="datetimeFigureOut">
              <a:rPr lang="en-US"/>
              <a:pPr>
                <a:defRPr/>
              </a:pPr>
              <a:t>8/2/2017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02495-E1C9-4199-83FE-05D6247382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755245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D9734-4EE3-4E7B-BFAF-97B273E94C19}" type="datetimeFigureOut">
              <a:rPr lang="en-US"/>
              <a:pPr>
                <a:defRPr/>
              </a:pPr>
              <a:t>8/2/2017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B8A78-AECE-42CE-8940-F19FB304F1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723789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44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CD602-B0CD-49F4-800F-24ED0CF73C3D}" type="datetimeFigureOut">
              <a:rPr lang="en-US"/>
              <a:pPr>
                <a:defRPr/>
              </a:pPr>
              <a:t>8/2/2017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0402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AD276-1CF3-40C1-9A12-5E3F8BBF83CE}" type="datetimeFigureOut">
              <a:rPr lang="en-US"/>
              <a:pPr>
                <a:defRPr/>
              </a:pPr>
              <a:t>8/2/2017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889390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AA2EF-EA3C-40C0-B5A4-37F3AE3AD112}" type="datetimeFigureOut">
              <a:rPr lang="en-US"/>
              <a:pPr>
                <a:defRPr/>
              </a:pPr>
              <a:t>8/2/2017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A40A4-EDE9-4262-A01E-A11852DF19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327175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E7D34-299F-4F6C-ACCA-C86083533004}" type="datetimeFigureOut">
              <a:rPr lang="en-US"/>
              <a:pPr>
                <a:defRPr/>
              </a:pPr>
              <a:t>8/2/2017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BD59F-A57E-437B-8231-BEB0E79278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44020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4E99D-80BE-47EC-9175-4BCC9B1ADE9F}" type="datetimeFigureOut">
              <a:rPr lang="en-US"/>
              <a:pPr>
                <a:defRPr/>
              </a:pPr>
              <a:t>8/2/2017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714CB-9373-42D0-B6FC-9E4975E96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3272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33F54-E5DE-43BA-A043-B9D02F976FA0}" type="datetimeFigureOut">
              <a:rPr lang="en-US"/>
              <a:pPr>
                <a:defRPr/>
              </a:pPr>
              <a:t>8/2/2017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EE4A3-94F1-4E1A-8F95-EF8B90D088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627328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4DCE9-7DAC-4E43-8382-431B38BE0EE6}" type="datetimeFigureOut">
              <a:rPr lang="en-US"/>
              <a:pPr>
                <a:defRPr/>
              </a:pPr>
              <a:t>8/2/2017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C3E66-BBF7-4BF8-A266-2E09F5B80E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097299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2F2BF-16D8-4473-A688-7E04ECB81CAD}" type="datetimeFigureOut">
              <a:rPr lang="en-US"/>
              <a:pPr>
                <a:defRPr/>
              </a:pPr>
              <a:t>8/2/2017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06ED9-7ADF-42F6-8ECA-27261E2EA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74274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25229C1-A4AF-4E03-9513-ED8EE259FF5F}" type="datetimeFigureOut">
              <a:rPr lang="en-US"/>
              <a:pPr>
                <a:defRPr/>
              </a:pPr>
              <a:t>8/2/2017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5DDC225-A44D-4F38-BB1B-1A4BCC317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ransition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1295400" y="5257800"/>
            <a:ext cx="6400800" cy="609600"/>
          </a:xfrm>
          <a:effectLst/>
        </p:spPr>
        <p:txBody>
          <a:bodyPr/>
          <a:lstStyle/>
          <a:p>
            <a:pPr>
              <a:defRPr/>
            </a:pPr>
            <a:r>
              <a:rPr lang="en-US" sz="1800" dirty="0">
                <a:solidFill>
                  <a:schemeClr val="tx1"/>
                </a:solidFill>
              </a:rPr>
              <a:t>Rev. </a:t>
            </a:r>
            <a:r>
              <a:rPr lang="en-US" sz="1800" dirty="0">
                <a:solidFill>
                  <a:schemeClr val="tx1"/>
                </a:solidFill>
                <a:highlight>
                  <a:srgbClr val="FFFF00"/>
                </a:highlight>
              </a:rPr>
              <a:t>0</a:t>
            </a:r>
            <a:r>
              <a:rPr lang="en-US" sz="1800" dirty="0">
                <a:solidFill>
                  <a:schemeClr val="tx1"/>
                </a:solidFill>
              </a:rPr>
              <a:t> – </a:t>
            </a:r>
            <a:r>
              <a:rPr lang="en-US" sz="1800" dirty="0"/>
              <a:t>[Date of Issue]</a:t>
            </a:r>
          </a:p>
          <a:p>
            <a:pPr>
              <a:defRPr/>
            </a:pPr>
            <a:r>
              <a:rPr lang="en-US" sz="1800" dirty="0"/>
              <a:t>(</a:t>
            </a:r>
            <a:r>
              <a:rPr lang="en-US" sz="1800" dirty="0">
                <a:solidFill>
                  <a:schemeClr val="tx1"/>
                </a:solidFill>
              </a:rPr>
              <a:t>c</a:t>
            </a:r>
            <a:r>
              <a:rPr lang="en-US" sz="1800" dirty="0">
                <a:solidFill>
                  <a:schemeClr val="tx1"/>
                </a:solidFill>
                <a:highlight>
                  <a:srgbClr val="FFFF00"/>
                </a:highlight>
              </a:rPr>
              <a:t>) </a:t>
            </a:r>
            <a:r>
              <a:rPr lang="en-US" sz="1800" dirty="0">
                <a:highlight>
                  <a:srgbClr val="FFFF00"/>
                </a:highlight>
              </a:rPr>
              <a:t>Copyright Year Company Name. </a:t>
            </a:r>
            <a:r>
              <a:rPr lang="en-US" sz="1800" dirty="0">
                <a:solidFill>
                  <a:schemeClr val="tx1"/>
                </a:solidFill>
              </a:rPr>
              <a:t>All Rights Reserved.</a:t>
            </a:r>
          </a:p>
        </p:txBody>
      </p:sp>
      <p:sp>
        <p:nvSpPr>
          <p:cNvPr id="2" name="Rectangle 1"/>
          <p:cNvSpPr/>
          <p:nvPr/>
        </p:nvSpPr>
        <p:spPr>
          <a:xfrm>
            <a:off x="2286000" y="541020"/>
            <a:ext cx="4724400" cy="952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COMPANY LOGO</a:t>
            </a:r>
          </a:p>
        </p:txBody>
      </p:sp>
      <p:sp>
        <p:nvSpPr>
          <p:cNvPr id="7" name="Rectangle 6"/>
          <p:cNvSpPr/>
          <p:nvPr/>
        </p:nvSpPr>
        <p:spPr>
          <a:xfrm>
            <a:off x="533400" y="2209800"/>
            <a:ext cx="82296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Employee Orientation to the </a:t>
            </a:r>
          </a:p>
          <a:p>
            <a:pPr algn="ctr"/>
            <a:r>
              <a:rPr lang="en-US" sz="3200" dirty="0"/>
              <a:t>ISO 9001 Quality Management System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What is ISO?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ISO is based in Geneva Switzerland.</a:t>
            </a:r>
          </a:p>
          <a:p>
            <a:pPr eaLnBrk="1" hangingPunct="1"/>
            <a:r>
              <a:rPr lang="en-US" dirty="0"/>
              <a:t>Over 160 countries are members of ISO, including the US.</a:t>
            </a:r>
          </a:p>
          <a:p>
            <a:pPr eaLnBrk="1" hangingPunct="1"/>
            <a:r>
              <a:rPr lang="en-US" dirty="0"/>
              <a:t>ISO develops all kinds of standards, such as traffic symbols, material standards, inspection practices, and more.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Example: an ISO Standard</a:t>
            </a:r>
            <a:endParaRPr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768698"/>
            <a:ext cx="5029200" cy="287786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/>
              <a:t>If credit cards didn’t comply with ISO 7810, they wouldn’t physically fit in bank machines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828800"/>
            <a:ext cx="2390775" cy="3164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729287" y="1551801"/>
            <a:ext cx="2667000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ISO standardized credit card sizes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29287" y="4997624"/>
            <a:ext cx="2667000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i="1" dirty="0">
                <a:solidFill>
                  <a:schemeClr val="tx1"/>
                </a:solidFill>
              </a:rPr>
              <a:t>Source: Wikipedia</a:t>
            </a:r>
          </a:p>
        </p:txBody>
      </p:sp>
      <p:pic>
        <p:nvPicPr>
          <p:cNvPr id="2054" name="Picture 6" descr="http://2.bp.blogspot.com/-0QBZnrNTtXo/UhqA7ZGsmaI/AAAAAAAABT0/4ANrV4wzz70/s1600/credit-card-bac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7135" y="3759200"/>
            <a:ext cx="3127324" cy="1983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/>
          <p:cNvCxnSpPr/>
          <p:nvPr/>
        </p:nvCxnSpPr>
        <p:spPr>
          <a:xfrm>
            <a:off x="4573735" y="3950041"/>
            <a:ext cx="12192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3735" y="4331041"/>
            <a:ext cx="12192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183335" y="3950041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4004097" y="5400142"/>
            <a:ext cx="685800" cy="53345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01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What is ISO 9001?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In 1987 ISO published “ISO 9001” a document (or standard) that lists some internationally-accepted, basic rules for a model quality system.</a:t>
            </a:r>
          </a:p>
          <a:p>
            <a:pPr eaLnBrk="1" hangingPunct="1"/>
            <a:r>
              <a:rPr lang="en-US"/>
              <a:t>Remember: </a:t>
            </a:r>
          </a:p>
          <a:p>
            <a:pPr lvl="1" eaLnBrk="1" hangingPunct="1"/>
            <a:r>
              <a:rPr lang="en-US"/>
              <a:t>“ISO” is an organization</a:t>
            </a:r>
          </a:p>
          <a:p>
            <a:pPr lvl="1" eaLnBrk="1" hangingPunct="1"/>
            <a:r>
              <a:rPr lang="en-US"/>
              <a:t>“ISO 9001” is a document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ISO 9001 “Rules”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ISO 9001 does nothing more than just list some rules for managing a company’s quality system.</a:t>
            </a:r>
          </a:p>
          <a:p>
            <a:pPr eaLnBrk="1" hangingPunct="1"/>
            <a:r>
              <a:rPr lang="en-US"/>
              <a:t>These rules have been recognized by the world as generally-accepted “good practices”</a:t>
            </a:r>
          </a:p>
        </p:txBody>
      </p:sp>
    </p:spTree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Adopting ISO 9001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Companies </a:t>
            </a:r>
            <a:r>
              <a:rPr lang="en-US" u="sng"/>
              <a:t>voluntarily</a:t>
            </a:r>
            <a:r>
              <a:rPr lang="en-US"/>
              <a:t> adopt the ISO 9001 rules in order to prove that their systems are:</a:t>
            </a:r>
          </a:p>
          <a:p>
            <a:pPr lvl="1" eaLnBrk="1" hangingPunct="1"/>
            <a:r>
              <a:rPr lang="en-US"/>
              <a:t>GOOD</a:t>
            </a:r>
          </a:p>
          <a:p>
            <a:pPr lvl="1" eaLnBrk="1" hangingPunct="1"/>
            <a:r>
              <a:rPr lang="en-US"/>
              <a:t>Based on internationally-accepted criteria</a:t>
            </a:r>
          </a:p>
          <a:p>
            <a:pPr lvl="1" eaLnBrk="1" hangingPunct="1"/>
            <a:r>
              <a:rPr lang="en-US"/>
              <a:t>Meet minimum requirements for quality</a:t>
            </a:r>
          </a:p>
        </p:txBody>
      </p:sp>
    </p:spTree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Certification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Anyone can SAY they comply to ISO 9001. So “certification” was developed.</a:t>
            </a:r>
          </a:p>
          <a:p>
            <a:pPr eaLnBrk="1" hangingPunct="1"/>
            <a:r>
              <a:rPr lang="en-US" dirty="0"/>
              <a:t>Certification (or “registration”) to ISO 9001 is accomplished through regular, recurring “audits” by an independent ISO registrar, who comes on-site and inspects the company’s compliance with the standards.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Our </a:t>
            </a:r>
            <a:r>
              <a:rPr dirty="0"/>
              <a:t>Intent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1981200"/>
          </a:xfrm>
        </p:spPr>
        <p:txBody>
          <a:bodyPr/>
          <a:lstStyle/>
          <a:p>
            <a:pPr eaLnBrk="1" hangingPunct="1"/>
            <a:r>
              <a:rPr lang="en-US" dirty="0"/>
              <a:t>It is our company’s intent to implement the common sense rules of ISO 9001 and then certify it.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3121025"/>
            <a:ext cx="6096000" cy="373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3000" dirty="0">
                <a:latin typeface="+mn-lt"/>
              </a:rPr>
              <a:t>Our certification body (or “registrar”) is </a:t>
            </a:r>
            <a:r>
              <a:rPr lang="en-US" sz="3000" dirty="0">
                <a:highlight>
                  <a:srgbClr val="FFFF00"/>
                </a:highlight>
                <a:latin typeface="+mn-lt"/>
              </a:rPr>
              <a:t>[your registrar’s company name].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3000" dirty="0">
                <a:latin typeface="+mn-lt"/>
              </a:rPr>
              <a:t>The registrar will audit us periodically to ensure we are complying with ISO 9001.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3000" dirty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477000" y="3121025"/>
            <a:ext cx="2057400" cy="2136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Registrar Logo (if registrar is known)</a:t>
            </a:r>
          </a:p>
        </p:txBody>
      </p:sp>
    </p:spTree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cap="none" dirty="0"/>
              <a:t>Our Quality System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Part Two</a:t>
            </a:r>
          </a:p>
        </p:txBody>
      </p:sp>
    </p:spTree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dirty="0"/>
              <a:t>What We Have Based our System On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Our quality system is unique.</a:t>
            </a:r>
          </a:p>
          <a:p>
            <a:pPr eaLnBrk="1" hangingPunct="1"/>
            <a:r>
              <a:rPr lang="en-US" dirty="0"/>
              <a:t>It is based on:</a:t>
            </a:r>
          </a:p>
          <a:p>
            <a:pPr marL="971550" lvl="1" indent="-514350" eaLnBrk="1" hangingPunct="1">
              <a:buFont typeface="Calibri" pitchFamily="34" charset="0"/>
              <a:buAutoNum type="arabicPeriod"/>
            </a:pPr>
            <a:r>
              <a:rPr lang="en-US" dirty="0"/>
              <a:t>The company Quality Policy</a:t>
            </a:r>
          </a:p>
          <a:p>
            <a:pPr marL="971550" lvl="1" indent="-514350" eaLnBrk="1" hangingPunct="1">
              <a:buFont typeface="Calibri" pitchFamily="34" charset="0"/>
              <a:buAutoNum type="arabicPeriod"/>
            </a:pPr>
            <a:r>
              <a:rPr lang="en-US" dirty="0"/>
              <a:t>Customer requirements</a:t>
            </a:r>
          </a:p>
          <a:p>
            <a:pPr marL="971550" lvl="1" indent="-514350" eaLnBrk="1" hangingPunct="1">
              <a:buFont typeface="Calibri" pitchFamily="34" charset="0"/>
              <a:buAutoNum type="arabicPeriod"/>
            </a:pPr>
            <a:r>
              <a:rPr lang="en-US" dirty="0"/>
              <a:t>Employee requirements</a:t>
            </a:r>
          </a:p>
          <a:p>
            <a:pPr marL="971550" lvl="1" indent="-514350" eaLnBrk="1" hangingPunct="1">
              <a:buFont typeface="Calibri" pitchFamily="34" charset="0"/>
              <a:buAutoNum type="arabicPeriod"/>
            </a:pPr>
            <a:r>
              <a:rPr lang="en-US" dirty="0"/>
              <a:t>Other stakeholder requirements</a:t>
            </a:r>
          </a:p>
          <a:p>
            <a:pPr marL="971550" lvl="1" indent="-514350" eaLnBrk="1" hangingPunct="1">
              <a:buFont typeface="Calibri" pitchFamily="34" charset="0"/>
              <a:buAutoNum type="arabicPeriod"/>
            </a:pPr>
            <a:r>
              <a:rPr lang="en-US" dirty="0"/>
              <a:t>ISO 9001 requirements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Your Responsibilities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Everyone in the company has a responsibility to understand and improve the quality system.  This means: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/>
              <a:t>Understand the Quality Policy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/>
              <a:t>Understand the Quality Manual </a:t>
            </a:r>
            <a:r>
              <a:rPr lang="en-US" dirty="0">
                <a:highlight>
                  <a:srgbClr val="FFFF00"/>
                </a:highlight>
              </a:rPr>
              <a:t>(managers and supervisors)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/>
              <a:t>Understand the Procedures related to your area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/>
              <a:t>Make suggestions for improvement, or report existing problems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cap="none" dirty="0"/>
              <a:t>What Is A Quality Management System?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Part One</a:t>
            </a:r>
          </a:p>
        </p:txBody>
      </p:sp>
    </p:spTree>
  </p:cSld>
  <p:clrMapOvr>
    <a:masterClrMapping/>
  </p:clrMapOvr>
  <p:transition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t>Documentation</a:t>
            </a:r>
            <a:endParaRPr dirty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Quality System Documents</a:t>
            </a:r>
          </a:p>
          <a:p>
            <a:pPr lvl="1"/>
            <a:r>
              <a:rPr lang="en-US" dirty="0"/>
              <a:t>Quality Manual</a:t>
            </a:r>
          </a:p>
          <a:p>
            <a:pPr lvl="1"/>
            <a:r>
              <a:rPr lang="en-US" dirty="0"/>
              <a:t>Procedures</a:t>
            </a:r>
          </a:p>
          <a:p>
            <a:pPr lvl="1"/>
            <a:r>
              <a:rPr lang="en-US" dirty="0"/>
              <a:t>Forms</a:t>
            </a:r>
          </a:p>
          <a:p>
            <a:r>
              <a:rPr lang="en-US" dirty="0"/>
              <a:t>Technical Documents</a:t>
            </a:r>
          </a:p>
          <a:p>
            <a:pPr lvl="1"/>
            <a:r>
              <a:rPr lang="en-US" dirty="0"/>
              <a:t>Drawings</a:t>
            </a:r>
          </a:p>
          <a:p>
            <a:pPr lvl="1"/>
            <a:r>
              <a:rPr lang="en-US" dirty="0"/>
              <a:t>Specifications</a:t>
            </a:r>
          </a:p>
          <a:p>
            <a:pPr lvl="1"/>
            <a:r>
              <a:rPr lang="en-US" dirty="0"/>
              <a:t>MPPs</a:t>
            </a:r>
          </a:p>
        </p:txBody>
      </p:sp>
      <p:sp>
        <p:nvSpPr>
          <p:cNvPr id="5" name="Rectangular Callout 1">
            <a:extLst>
              <a:ext uri="{FF2B5EF4-FFF2-40B4-BE49-F238E27FC236}">
                <a16:creationId xmlns:a16="http://schemas.microsoft.com/office/drawing/2014/main" id="{0A60DFFA-0003-4062-AE62-D1DC589FFCDE}"/>
              </a:ext>
            </a:extLst>
          </p:cNvPr>
          <p:cNvSpPr/>
          <p:nvPr/>
        </p:nvSpPr>
        <p:spPr>
          <a:xfrm>
            <a:off x="6324600" y="1295400"/>
            <a:ext cx="2514600" cy="1905000"/>
          </a:xfrm>
          <a:prstGeom prst="wedgeRectCallout">
            <a:avLst>
              <a:gd name="adj1" fmla="val -69318"/>
              <a:gd name="adj2" fmla="val 281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Customize this whole slide to reflect actual practice</a:t>
            </a:r>
          </a:p>
        </p:txBody>
      </p:sp>
    </p:spTree>
  </p:cSld>
  <p:clrMapOvr>
    <a:masterClrMapping/>
  </p:clrMapOvr>
  <p:transition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dirty="0"/>
              <a:t>Where to Find Documents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>
                <a:highlight>
                  <a:srgbClr val="FFFF00"/>
                </a:highlight>
              </a:rPr>
              <a:t>Our server</a:t>
            </a:r>
          </a:p>
          <a:p>
            <a:pPr eaLnBrk="1" hangingPunct="1"/>
            <a:r>
              <a:rPr lang="en-US" sz="2800" dirty="0">
                <a:highlight>
                  <a:srgbClr val="FFFF00"/>
                </a:highlight>
              </a:rPr>
              <a:t>Specially marked binders in your area.</a:t>
            </a:r>
          </a:p>
          <a:p>
            <a:pPr eaLnBrk="1" hangingPunct="1"/>
            <a:r>
              <a:rPr lang="en-US" sz="2800" dirty="0">
                <a:highlight>
                  <a:srgbClr val="FFFF00"/>
                </a:highlight>
              </a:rPr>
              <a:t>Document Department.</a:t>
            </a:r>
          </a:p>
          <a:p>
            <a:pPr eaLnBrk="1" hangingPunct="1">
              <a:buFont typeface="Arial" charset="0"/>
              <a:buNone/>
            </a:pPr>
            <a:endParaRPr lang="en-US" sz="2800" dirty="0"/>
          </a:p>
          <a:p>
            <a:pPr eaLnBrk="1" hangingPunct="1">
              <a:buFont typeface="Arial" charset="0"/>
              <a:buNone/>
            </a:pPr>
            <a:r>
              <a:rPr lang="en-US" sz="2800" dirty="0"/>
              <a:t>NOTE:</a:t>
            </a:r>
          </a:p>
          <a:p>
            <a:pPr eaLnBrk="1" hangingPunct="1"/>
            <a:r>
              <a:rPr lang="en-US" sz="2800" dirty="0"/>
              <a:t>If you have documents that are not under revision control, please forward them to the management and we will place them on the server.</a:t>
            </a:r>
          </a:p>
          <a:p>
            <a:pPr eaLnBrk="1" hangingPunct="1"/>
            <a:r>
              <a:rPr lang="en-US" sz="2800" dirty="0"/>
              <a:t>Contact management if you are unable to locate a document.</a:t>
            </a:r>
          </a:p>
          <a:p>
            <a:pPr eaLnBrk="1" hangingPunct="1"/>
            <a:endParaRPr lang="en-US" sz="2800" dirty="0"/>
          </a:p>
        </p:txBody>
      </p:sp>
      <p:sp>
        <p:nvSpPr>
          <p:cNvPr id="2" name="Rectangular Callout 1"/>
          <p:cNvSpPr/>
          <p:nvPr/>
        </p:nvSpPr>
        <p:spPr>
          <a:xfrm>
            <a:off x="6400800" y="1440829"/>
            <a:ext cx="2514600" cy="1905000"/>
          </a:xfrm>
          <a:prstGeom prst="wedgeRectCallout">
            <a:avLst>
              <a:gd name="adj1" fmla="val -69318"/>
              <a:gd name="adj2" fmla="val 281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Customize this whole slide to reflect actual practice</a:t>
            </a:r>
          </a:p>
        </p:txBody>
      </p:sp>
    </p:spTree>
  </p:cSld>
  <p:clrMapOvr>
    <a:masterClrMapping/>
  </p:clrMapOvr>
  <p:transition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t>Quality Policy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7700" y="1371600"/>
            <a:ext cx="784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ENTER QUALITY POLICY HERE</a:t>
            </a:r>
          </a:p>
        </p:txBody>
      </p:sp>
    </p:spTree>
  </p:cSld>
  <p:clrMapOvr>
    <a:masterClrMapping/>
  </p:clrMapOvr>
  <p:transition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Understanding the Quality Policy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As an employee, you must be familiar with the Quality Policy as it defines how you should approach everything you do while working with our company.</a:t>
            </a:r>
          </a:p>
          <a:p>
            <a:pPr eaLnBrk="1" hangingPunct="1"/>
            <a:r>
              <a:rPr lang="en-US" dirty="0"/>
              <a:t>PLUS, auditors will ask you what the Quality Policy is and how it affects your job.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dirty="0"/>
              <a:t>Quality Manual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95800" cy="4525963"/>
          </a:xfrm>
        </p:spPr>
        <p:txBody>
          <a:bodyPr/>
          <a:lstStyle/>
          <a:p>
            <a:pPr eaLnBrk="1" hangingPunct="1"/>
            <a:r>
              <a:rPr lang="en-US" sz="2800" dirty="0"/>
              <a:t>Derived from the Quality Policy is the Quality Manual. </a:t>
            </a:r>
          </a:p>
          <a:p>
            <a:pPr eaLnBrk="1" hangingPunct="1"/>
            <a:r>
              <a:rPr lang="en-US" sz="2800" dirty="0"/>
              <a:t>Again, it not only addresses how we meet the requirements of the Quality Policy, but also those of ISO 9001.</a:t>
            </a:r>
          </a:p>
          <a:p>
            <a:pPr eaLnBrk="1" hangingPunct="1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5715000" y="1828800"/>
            <a:ext cx="3048000" cy="403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INSERT GRAPHIC OF COVER OF QUALITY MANUAL HERE</a:t>
            </a:r>
          </a:p>
        </p:txBody>
      </p:sp>
    </p:spTree>
  </p:cSld>
  <p:clrMapOvr>
    <a:masterClrMapping/>
  </p:clrMapOvr>
  <p:transition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dirty="0"/>
              <a:t>Quality Manual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458200" cy="3733800"/>
          </a:xfrm>
        </p:spPr>
        <p:txBody>
          <a:bodyPr/>
          <a:lstStyle/>
          <a:p>
            <a:pPr eaLnBrk="1" hangingPunct="1"/>
            <a:r>
              <a:rPr lang="en-US" sz="2800" dirty="0">
                <a:highlight>
                  <a:srgbClr val="FFFF00"/>
                </a:highlight>
              </a:rPr>
              <a:t>The Quality Manual must be read by all managers and supervisors.</a:t>
            </a:r>
          </a:p>
          <a:p>
            <a:pPr eaLnBrk="1" hangingPunct="1"/>
            <a:r>
              <a:rPr lang="en-US" sz="2800" dirty="0">
                <a:highlight>
                  <a:srgbClr val="FFFF00"/>
                </a:highlight>
              </a:rPr>
              <a:t>You must be sure to implement those requirements in your department or area.</a:t>
            </a:r>
          </a:p>
          <a:p>
            <a:pPr eaLnBrk="1" hangingPunct="1"/>
            <a:r>
              <a:rPr lang="en-US" sz="2800" dirty="0">
                <a:highlight>
                  <a:srgbClr val="FFFF00"/>
                </a:highlight>
              </a:rPr>
              <a:t>All other employees may read it optionally.  </a:t>
            </a:r>
          </a:p>
          <a:p>
            <a:pPr eaLnBrk="1" hangingPunct="1"/>
            <a:r>
              <a:rPr lang="en-US" sz="2800" dirty="0">
                <a:highlight>
                  <a:srgbClr val="FFFF00"/>
                </a:highlight>
              </a:rPr>
              <a:t>Some of it will not apply to your position.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248400" y="1295400"/>
            <a:ext cx="2514600" cy="1905000"/>
          </a:xfrm>
          <a:prstGeom prst="wedgeRectCallout">
            <a:avLst>
              <a:gd name="adj1" fmla="val -69318"/>
              <a:gd name="adj2" fmla="val 281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Customize this whole slide to reflect actual practice</a:t>
            </a:r>
          </a:p>
        </p:txBody>
      </p:sp>
    </p:spTree>
  </p:cSld>
  <p:clrMapOvr>
    <a:masterClrMapping/>
  </p:clrMapOvr>
  <p:transition>
    <p:fade thruBlk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dirty="0"/>
              <a:t>Procedures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Procedures must be read by affected employees.  </a:t>
            </a:r>
          </a:p>
          <a:p>
            <a:pPr eaLnBrk="1" hangingPunct="1"/>
            <a:r>
              <a:rPr lang="en-US" dirty="0"/>
              <a:t>That means you only need to read and understand the procedures that apply to your work. </a:t>
            </a:r>
          </a:p>
          <a:p>
            <a:pPr eaLnBrk="1" hangingPunct="1"/>
            <a:r>
              <a:rPr lang="en-US" dirty="0"/>
              <a:t>These give more detailed descriptions of how to carry out tasks, operate equipment, etc.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Work Instruction</a:t>
            </a:r>
            <a:r>
              <a:rPr dirty="0"/>
              <a:t>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highlight>
                  <a:srgbClr val="FFFF00"/>
                </a:highlight>
              </a:rPr>
              <a:t>(If you have work instructions in addition to procedures, add a slide here discussing the work instructions in general, and how they are different from procedures.)</a:t>
            </a:r>
          </a:p>
          <a:p>
            <a:pPr eaLnBrk="1" hangingPunct="1"/>
            <a:r>
              <a:rPr lang="en-US" dirty="0">
                <a:highlight>
                  <a:srgbClr val="FFFF00"/>
                </a:highlight>
              </a:rPr>
              <a:t>If you don’t use work instructions, delete this slide.</a:t>
            </a: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432579"/>
      </p:ext>
    </p:extLst>
  </p:cSld>
  <p:clrMapOvr>
    <a:masterClrMapping/>
  </p:clrMapOvr>
  <p:transition>
    <p:fade thruBlk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t>Controlled Documents</a:t>
            </a:r>
            <a:endParaRPr dirty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dirty="0"/>
              <a:t>Manuals, procedures and forms are “controlled” to ensure you have the latest information.</a:t>
            </a:r>
          </a:p>
          <a:p>
            <a:r>
              <a:rPr lang="en-US" dirty="0"/>
              <a:t>Use only hardcopy procedures and manuals issued by management.</a:t>
            </a:r>
          </a:p>
          <a:p>
            <a:r>
              <a:rPr lang="en-US" dirty="0"/>
              <a:t>Or you may use electronics files pulled from the server files.</a:t>
            </a:r>
          </a:p>
          <a:p>
            <a:r>
              <a:rPr lang="en-US" i="1" dirty="0">
                <a:solidFill>
                  <a:srgbClr val="FFFF00"/>
                </a:solidFill>
              </a:rPr>
              <a:t>Do not photocopy controlled documents.</a:t>
            </a:r>
          </a:p>
          <a:p>
            <a:r>
              <a:rPr lang="en-US" i="1" dirty="0">
                <a:solidFill>
                  <a:srgbClr val="FFFF00"/>
                </a:solidFill>
              </a:rPr>
              <a:t>Do not mark up controlled documents.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248400" y="1295400"/>
            <a:ext cx="2514600" cy="1905000"/>
          </a:xfrm>
          <a:prstGeom prst="wedgeRectCallout">
            <a:avLst>
              <a:gd name="adj1" fmla="val -69318"/>
              <a:gd name="adj2" fmla="val 281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Customize this whole slide to reflect actual practice</a:t>
            </a:r>
          </a:p>
        </p:txBody>
      </p:sp>
    </p:spTree>
  </p:cSld>
  <p:clrMapOvr>
    <a:masterClrMapping/>
  </p:clrMapOvr>
  <p:transition>
    <p:fade thruBlk="1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dirty="0"/>
              <a:t>D</a:t>
            </a:r>
            <a:r>
              <a:t>o Not Use Uncontrolled Docs</a:t>
            </a:r>
            <a:endParaRPr dirty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are:</a:t>
            </a:r>
          </a:p>
          <a:p>
            <a:pPr lvl="1"/>
            <a:r>
              <a:rPr lang="en-US" dirty="0"/>
              <a:t>Manuals, procedures, specs or instructions NOT issued by management.</a:t>
            </a:r>
          </a:p>
          <a:p>
            <a:pPr lvl="1"/>
            <a:r>
              <a:rPr lang="en-US" dirty="0"/>
              <a:t>Documents you’ve written yourself and have not sent in for control.</a:t>
            </a:r>
          </a:p>
          <a:p>
            <a:pPr lvl="1"/>
            <a:r>
              <a:rPr lang="en-US" dirty="0"/>
              <a:t>Documents from other companies.</a:t>
            </a:r>
          </a:p>
          <a:p>
            <a:pPr lvl="1"/>
            <a:r>
              <a:rPr lang="en-US" dirty="0"/>
              <a:t>Documents  without revision numbers or letters.</a:t>
            </a:r>
          </a:p>
          <a:p>
            <a:pPr lvl="1"/>
            <a:r>
              <a:rPr lang="en-US" dirty="0"/>
              <a:t>Documents marked “OBSOLETE”</a:t>
            </a:r>
          </a:p>
          <a:p>
            <a:pPr lvl="1"/>
            <a:r>
              <a:rPr lang="en-US" dirty="0"/>
              <a:t>Documents you know are obsolete.</a:t>
            </a:r>
          </a:p>
          <a:p>
            <a:pPr lvl="1"/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6248400" y="1295400"/>
            <a:ext cx="2514600" cy="1905000"/>
          </a:xfrm>
          <a:prstGeom prst="wedgeRectCallout">
            <a:avLst>
              <a:gd name="adj1" fmla="val -69318"/>
              <a:gd name="adj2" fmla="val 281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Customize this whole slide to reflect actual practice</a:t>
            </a: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09800" y="1524000"/>
            <a:ext cx="6772835" cy="4343400"/>
          </a:xfrm>
        </p:spPr>
        <p:txBody>
          <a:bodyPr/>
          <a:lstStyle/>
          <a:p>
            <a:pPr eaLnBrk="1" hangingPunct="1"/>
            <a:r>
              <a:rPr lang="en-US" sz="2800" b="1" dirty="0"/>
              <a:t>“Quality” </a:t>
            </a:r>
            <a:r>
              <a:rPr lang="en-US" sz="2800" dirty="0"/>
              <a:t>means “meeting customer requirements.”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dirty="0"/>
              <a:t>Form, fit, function of hardware products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dirty="0"/>
              <a:t>Quality of services provided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dirty="0"/>
              <a:t>Prompt delivery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dirty="0"/>
              <a:t>Product/service Consistency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dirty="0"/>
              <a:t>Customer service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dirty="0"/>
              <a:t>Responsiveness to customer complaints</a:t>
            </a:r>
          </a:p>
          <a:p>
            <a:pPr eaLnBrk="1" hangingPunct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524000"/>
            <a:ext cx="685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/>
              <a:t>Q</a:t>
            </a:r>
          </a:p>
          <a:p>
            <a:pPr algn="ctr"/>
            <a:r>
              <a:rPr lang="en-US" sz="8000" b="1" dirty="0"/>
              <a:t>M</a:t>
            </a:r>
          </a:p>
          <a:p>
            <a:pPr algn="ctr"/>
            <a:r>
              <a:rPr lang="en-US" sz="8000" b="1" dirty="0"/>
              <a:t>S</a:t>
            </a:r>
          </a:p>
        </p:txBody>
      </p:sp>
      <p:sp>
        <p:nvSpPr>
          <p:cNvPr id="7" name="Oval 6"/>
          <p:cNvSpPr/>
          <p:nvPr/>
        </p:nvSpPr>
        <p:spPr>
          <a:xfrm>
            <a:off x="381000" y="1524000"/>
            <a:ext cx="1752600" cy="1295400"/>
          </a:xfrm>
          <a:prstGeom prst="ellipse">
            <a:avLst/>
          </a:prstGeom>
          <a:noFill/>
          <a:ln w="171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382000" cy="990600"/>
          </a:xfrm>
        </p:spPr>
        <p:txBody>
          <a:bodyPr/>
          <a:lstStyle/>
          <a:p>
            <a:r>
              <a:rPr lang="en-US" sz="3600" dirty="0"/>
              <a:t>Quality Management System (QMS)</a:t>
            </a:r>
          </a:p>
        </p:txBody>
      </p:sp>
    </p:spTree>
    <p:extLst>
      <p:ext uri="{BB962C8B-B14F-4D97-AF65-F5344CB8AC3E}">
        <p14:creationId xmlns:p14="http://schemas.microsoft.com/office/powerpoint/2010/main" val="509868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t>Anything that INSTRUCTS</a:t>
            </a:r>
            <a:endParaRPr dirty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document that instructs – tells you what to do – must be controlled.</a:t>
            </a:r>
          </a:p>
          <a:p>
            <a:r>
              <a:rPr lang="en-US" dirty="0"/>
              <a:t>This means charts, logs, diagrams or any other document created for our company which tells an operator how to do something.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Forms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You may write on and photocopy forms.</a:t>
            </a:r>
          </a:p>
          <a:p>
            <a:pPr eaLnBrk="1" hangingPunct="1"/>
            <a:r>
              <a:rPr lang="en-US" dirty="0"/>
              <a:t>Always be sure you are using the latest revision of a form by checking with your supervisor or with the management</a:t>
            </a:r>
          </a:p>
          <a:p>
            <a:pPr eaLnBrk="1" hangingPunct="1"/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6208643" y="4383847"/>
            <a:ext cx="2514600" cy="1905000"/>
          </a:xfrm>
          <a:prstGeom prst="wedgeRectCallout">
            <a:avLst>
              <a:gd name="adj1" fmla="val -69713"/>
              <a:gd name="adj2" fmla="val -7207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Customize this whole slide to reflect actual practice</a:t>
            </a:r>
          </a:p>
        </p:txBody>
      </p:sp>
    </p:spTree>
  </p:cSld>
  <p:clrMapOvr>
    <a:masterClrMapping/>
  </p:clrMapOvr>
  <p:transition>
    <p:fade thruBlk="1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Correcting a Record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If you make a mistake when entering data on a hardcopy form, it is important not to use correction fluid (which eventually flakes off) . </a:t>
            </a:r>
          </a:p>
          <a:p>
            <a:pPr eaLnBrk="1" hangingPunct="1"/>
            <a:r>
              <a:rPr lang="en-US"/>
              <a:t>The proper method is:</a:t>
            </a:r>
          </a:p>
          <a:p>
            <a:pPr eaLnBrk="1" hangingPunct="1"/>
            <a:endParaRPr lang="en-US"/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  <p:pic>
        <p:nvPicPr>
          <p:cNvPr id="38916" name="Picture 7" descr="Correction examp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4038600"/>
            <a:ext cx="4083050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>
    <p:fade thruBlk="1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Correcting a Document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We don’t want employees blindly following procedures if they are wrong, or just bad.</a:t>
            </a:r>
          </a:p>
          <a:p>
            <a:pPr eaLnBrk="1" hangingPunct="1"/>
            <a:r>
              <a:rPr lang="en-US" dirty="0"/>
              <a:t>If you find something wrong with a document, you can see that it gets fixed!</a:t>
            </a:r>
          </a:p>
          <a:p>
            <a:pPr eaLnBrk="1" hangingPunct="1"/>
            <a:r>
              <a:rPr lang="en-US" dirty="0"/>
              <a:t>Submit a </a:t>
            </a:r>
            <a:r>
              <a:rPr lang="en-US" dirty="0">
                <a:highlight>
                  <a:srgbClr val="FFFF00"/>
                </a:highlight>
              </a:rPr>
              <a:t>[CAR Form Abbreviation] </a:t>
            </a:r>
            <a:r>
              <a:rPr lang="en-US" dirty="0"/>
              <a:t>when you find an error in a document.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cap="none" dirty="0"/>
              <a:t>Other Rules of the Quality System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Part Three</a:t>
            </a:r>
          </a:p>
        </p:txBody>
      </p:sp>
    </p:spTree>
  </p:cSld>
  <p:clrMapOvr>
    <a:masterClrMapping/>
  </p:clrMapOvr>
  <p:transition>
    <p:fade thruBlk="1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Management’s Job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ISO 9001 and our Quality System require top management: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/>
              <a:t>Care about quality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/>
              <a:t>Care about the customers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/>
              <a:t>Promote quality and the customer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/>
              <a:t>Assess risks and opportunities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/>
              <a:t>Supply necessary resources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/>
              <a:t>Measure and monitor the company’s performance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Training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All employees must be trained to bring them up to speed for position requirements</a:t>
            </a:r>
          </a:p>
          <a:p>
            <a:pPr eaLnBrk="1" hangingPunct="1"/>
            <a:r>
              <a:rPr lang="en-US"/>
              <a:t>Training must also be done to continually improve how we do things</a:t>
            </a:r>
          </a:p>
        </p:txBody>
      </p:sp>
    </p:spTree>
  </p:cSld>
  <p:clrMapOvr>
    <a:masterClrMapping/>
  </p:clrMapOvr>
  <p:transition>
    <p:fade thruBlk="1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dirty="0"/>
              <a:t>Understand the Customer’s Requirements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Contracts must “capture” and review all customer requirements.</a:t>
            </a:r>
          </a:p>
          <a:p>
            <a:pPr eaLnBrk="1" hangingPunct="1"/>
            <a:r>
              <a:rPr lang="en-US" dirty="0"/>
              <a:t>This is to ensure we can actually make what the customer wants.</a:t>
            </a:r>
          </a:p>
          <a:p>
            <a:pPr eaLnBrk="1" hangingPunct="1"/>
            <a:r>
              <a:rPr lang="en-US" dirty="0"/>
              <a:t>This must happen before we take an order.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Purchasing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Items we purchase for use in our products must be bought from proven suppliers.</a:t>
            </a:r>
          </a:p>
          <a:p>
            <a:pPr eaLnBrk="1" hangingPunct="1"/>
            <a:r>
              <a:rPr lang="en-US"/>
              <a:t>We have to clearly tell the supplier what we want.</a:t>
            </a:r>
          </a:p>
          <a:p>
            <a:pPr eaLnBrk="1" hangingPunct="1"/>
            <a:r>
              <a:rPr lang="en-US"/>
              <a:t>We have to monitor supplier performance.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Production Controls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When we make product, we must: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/>
              <a:t>Make sure we plan first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/>
              <a:t>Use approved equipment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/>
              <a:t>Use approved methods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/>
              <a:t>Preserve the product (good handling, packaging, etc.)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/>
              <a:t>Keep products properly identified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/>
              <a:t>NOT use expired chemicals or material</a:t>
            </a: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362200" y="1524000"/>
            <a:ext cx="6772835" cy="4343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b="1" dirty="0"/>
              <a:t>“Quality Management” </a:t>
            </a:r>
            <a:r>
              <a:rPr lang="en-US" sz="2800" dirty="0"/>
              <a:t>is the activities performed by the company to ensure those customer requirements are met.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800" dirty="0"/>
              <a:t>Inspections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800" dirty="0"/>
              <a:t>Measurements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800" dirty="0"/>
              <a:t>Customer feedback review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800" dirty="0"/>
              <a:t>Improvement activities</a:t>
            </a:r>
          </a:p>
          <a:p>
            <a:pPr lvl="1" eaLnBrk="1" hangingPunct="1">
              <a:buFont typeface="Arial" charset="0"/>
              <a:buChar char="•"/>
            </a:pPr>
            <a:endParaRPr lang="en-US" sz="2800" dirty="0"/>
          </a:p>
          <a:p>
            <a:pPr eaLnBrk="1" hangingPunct="1"/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524000"/>
            <a:ext cx="685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/>
              <a:t>Q</a:t>
            </a:r>
          </a:p>
          <a:p>
            <a:pPr algn="ctr"/>
            <a:r>
              <a:rPr lang="en-US" sz="8000" b="1" dirty="0"/>
              <a:t>M</a:t>
            </a:r>
          </a:p>
          <a:p>
            <a:pPr algn="ctr"/>
            <a:r>
              <a:rPr lang="en-US" sz="8000" b="1" dirty="0"/>
              <a:t>S</a:t>
            </a:r>
          </a:p>
        </p:txBody>
      </p:sp>
      <p:sp>
        <p:nvSpPr>
          <p:cNvPr id="7" name="Oval 6"/>
          <p:cNvSpPr/>
          <p:nvPr/>
        </p:nvSpPr>
        <p:spPr>
          <a:xfrm>
            <a:off x="381000" y="2769126"/>
            <a:ext cx="1752600" cy="1295400"/>
          </a:xfrm>
          <a:prstGeom prst="ellipse">
            <a:avLst/>
          </a:prstGeom>
          <a:noFill/>
          <a:ln w="171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382000" cy="990600"/>
          </a:xfrm>
        </p:spPr>
        <p:txBody>
          <a:bodyPr/>
          <a:lstStyle/>
          <a:p>
            <a:r>
              <a:rPr lang="en-US" sz="3600" dirty="0"/>
              <a:t>Quality Management System (QMS)</a:t>
            </a:r>
          </a:p>
        </p:txBody>
      </p:sp>
    </p:spTree>
    <p:extLst>
      <p:ext uri="{BB962C8B-B14F-4D97-AF65-F5344CB8AC3E}">
        <p14:creationId xmlns:p14="http://schemas.microsoft.com/office/powerpoint/2010/main" val="2644678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Calibration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Tools used in inspection or testing must be calibrated.</a:t>
            </a:r>
          </a:p>
          <a:p>
            <a:pPr eaLnBrk="1" hangingPunct="1"/>
            <a:r>
              <a:rPr lang="en-US"/>
              <a:t>Check your tool for a sticker.</a:t>
            </a:r>
          </a:p>
          <a:p>
            <a:pPr eaLnBrk="1" hangingPunct="1"/>
            <a:r>
              <a:rPr lang="en-US"/>
              <a:t>If it’s not up to date, NOTIFY QC IMMEDIATELY.</a:t>
            </a:r>
          </a:p>
          <a:p>
            <a:pPr eaLnBrk="1" hangingPunct="1"/>
            <a:endParaRPr lang="en-US"/>
          </a:p>
        </p:txBody>
      </p:sp>
      <p:sp>
        <p:nvSpPr>
          <p:cNvPr id="4" name="Rectangular Callout 3"/>
          <p:cNvSpPr/>
          <p:nvPr/>
        </p:nvSpPr>
        <p:spPr>
          <a:xfrm>
            <a:off x="6248400" y="1295400"/>
            <a:ext cx="2514600" cy="1905000"/>
          </a:xfrm>
          <a:prstGeom prst="wedgeRectCallout">
            <a:avLst>
              <a:gd name="adj1" fmla="val -69318"/>
              <a:gd name="adj2" fmla="val 281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Customize this whole slide to reflect actual practice</a:t>
            </a:r>
          </a:p>
        </p:txBody>
      </p:sp>
    </p:spTree>
  </p:cSld>
  <p:clrMapOvr>
    <a:masterClrMapping/>
  </p:clrMapOvr>
  <p:transition>
    <p:fade thruBlk="1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t>Shop Router Rules</a:t>
            </a:r>
            <a:endParaRPr dirty="0"/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b="1" u="sng"/>
              <a:t>ALL</a:t>
            </a:r>
            <a:r>
              <a:rPr lang="en-US"/>
              <a:t> lines to be signed off or marked “N/A”</a:t>
            </a:r>
          </a:p>
          <a:p>
            <a:r>
              <a:rPr lang="en-US"/>
              <a:t>Performing operations out of sequence is okay with verbal approval from manager or supervisor</a:t>
            </a:r>
          </a:p>
          <a:p>
            <a:r>
              <a:rPr lang="en-US"/>
              <a:t>NO OTHER CHANGES TO ROUTERS ALLOWED WITHOUT TALKING TO QUALITY OR ENGINEERING!</a:t>
            </a:r>
          </a:p>
          <a:p>
            <a:r>
              <a:rPr lang="en-US"/>
              <a:t>No white out!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248400" y="1295400"/>
            <a:ext cx="2514600" cy="1905000"/>
          </a:xfrm>
          <a:prstGeom prst="wedgeRectCallout">
            <a:avLst>
              <a:gd name="adj1" fmla="val -69318"/>
              <a:gd name="adj2" fmla="val 281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</a:rPr>
              <a:t>Customize this whole slide to reflect actual practice</a:t>
            </a:r>
          </a:p>
        </p:txBody>
      </p:sp>
    </p:spTree>
  </p:cSld>
  <p:clrMapOvr>
    <a:masterClrMapping/>
  </p:clrMapOvr>
  <p:transition>
    <p:fade thruBlk="1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Nonconforming Parts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Whenever a part fails an inspection or test, it </a:t>
            </a:r>
            <a:r>
              <a:rPr lang="en-US" u="sng" dirty="0"/>
              <a:t>does not conform </a:t>
            </a:r>
            <a:r>
              <a:rPr lang="en-US" dirty="0"/>
              <a:t>to requirements, so it is called a “nonconforming part.”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NCP can be: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Raw materials or parts we receive from suppliers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Parts or products we are in the process of making for our customers.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Finished product ready for shipment to our customer.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Controlling NCP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ISO requires that we identify defective material or parts and prevent it from being mistaken for good material or parts.</a:t>
            </a:r>
          </a:p>
          <a:p>
            <a:pPr eaLnBrk="1" hangingPunct="1"/>
            <a:r>
              <a:rPr lang="en-US" dirty="0"/>
              <a:t>Keep it tagged!</a:t>
            </a:r>
          </a:p>
          <a:p>
            <a:pPr eaLnBrk="1" hangingPunct="1"/>
            <a:r>
              <a:rPr lang="en-US" dirty="0"/>
              <a:t>Keep it segregated!</a:t>
            </a:r>
          </a:p>
          <a:p>
            <a:pPr eaLnBrk="1" hangingPunct="1"/>
            <a:r>
              <a:rPr lang="en-US" dirty="0"/>
              <a:t>If applicable, keep any nonconformance documentation and/or tags ON THE PART(s)</a:t>
            </a:r>
          </a:p>
          <a:p>
            <a:pPr eaLnBrk="1" hangingPunct="1"/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6248400" y="1295400"/>
            <a:ext cx="2514600" cy="1905000"/>
          </a:xfrm>
          <a:prstGeom prst="wedgeRectCallout">
            <a:avLst>
              <a:gd name="adj1" fmla="val -69318"/>
              <a:gd name="adj2" fmla="val 281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Customize this whole slide to reflect actual practice</a:t>
            </a:r>
          </a:p>
        </p:txBody>
      </p:sp>
    </p:spTree>
  </p:cSld>
  <p:clrMapOvr>
    <a:masterClrMapping/>
  </p:clrMapOvr>
  <p:transition>
    <p:fade thruBlk="1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Consider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the quality of my work affect the customer?</a:t>
            </a:r>
          </a:p>
          <a:p>
            <a:endParaRPr lang="en-US" dirty="0"/>
          </a:p>
          <a:p>
            <a:r>
              <a:rPr lang="en-US" dirty="0"/>
              <a:t>How does the quality of my work affect us as a company?</a:t>
            </a:r>
          </a:p>
          <a:p>
            <a:endParaRPr lang="en-US" dirty="0"/>
          </a:p>
          <a:p>
            <a:r>
              <a:rPr lang="en-US" dirty="0"/>
              <a:t>If I do something wrong, how does this affect the customer?</a:t>
            </a:r>
          </a:p>
        </p:txBody>
      </p:sp>
    </p:spTree>
    <p:extLst>
      <p:ext uri="{BB962C8B-B14F-4D97-AF65-F5344CB8AC3E}">
        <p14:creationId xmlns:p14="http://schemas.microsoft.com/office/powerpoint/2010/main" val="4018996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cap="none" dirty="0"/>
              <a:t>Quality Audits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2971800"/>
            <a:ext cx="7772400" cy="15001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Part Four</a:t>
            </a:r>
          </a:p>
        </p:txBody>
      </p:sp>
    </p:spTree>
  </p:cSld>
  <p:clrMapOvr>
    <a:masterClrMapping/>
  </p:clrMapOvr>
  <p:transition>
    <p:fade thruBlk="1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What is Auditing?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As part of ISO 9001 and our Quality System, we have committed our company to both </a:t>
            </a:r>
            <a:r>
              <a:rPr lang="en-US" b="1" i="1" dirty="0"/>
              <a:t>internal</a:t>
            </a:r>
            <a:r>
              <a:rPr lang="en-US" dirty="0"/>
              <a:t> and </a:t>
            </a:r>
            <a:r>
              <a:rPr lang="en-US" b="1" i="1" dirty="0"/>
              <a:t>external</a:t>
            </a:r>
            <a:r>
              <a:rPr lang="en-US" dirty="0"/>
              <a:t> quality audits.</a:t>
            </a:r>
          </a:p>
          <a:p>
            <a:pPr eaLnBrk="1" hangingPunct="1"/>
            <a:r>
              <a:rPr lang="en-US" dirty="0"/>
              <a:t>These are not financial audits, or audits by immigration or any other body.</a:t>
            </a:r>
          </a:p>
          <a:p>
            <a:pPr eaLnBrk="1" hangingPunct="1"/>
            <a:r>
              <a:rPr lang="en-US" dirty="0"/>
              <a:t>These audits aim to ensure our ongoing compliance with ISO 9001, and to drive internal improvement.</a:t>
            </a:r>
          </a:p>
        </p:txBody>
      </p:sp>
    </p:spTree>
  </p:cSld>
  <p:clrMapOvr>
    <a:masterClrMapping/>
  </p:clrMapOvr>
  <p:transition>
    <p:fade thruBlk="1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External Audits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As we discussed, we intend to prove to the world it is complying with ISO 9001 through independent audits by a third-party “registrar”.</a:t>
            </a:r>
          </a:p>
          <a:p>
            <a:pPr eaLnBrk="1" hangingPunct="1"/>
            <a:r>
              <a:rPr lang="en-US" dirty="0"/>
              <a:t>The Registrar will visit us periodically and compare:</a:t>
            </a:r>
          </a:p>
          <a:p>
            <a:pPr lvl="1" eaLnBrk="1" hangingPunct="1"/>
            <a:r>
              <a:rPr lang="en-US" dirty="0"/>
              <a:t> What we do vs. internal procedures</a:t>
            </a:r>
          </a:p>
          <a:p>
            <a:pPr lvl="1" eaLnBrk="1" hangingPunct="1"/>
            <a:r>
              <a:rPr lang="en-US" dirty="0"/>
              <a:t>What we do vs. ISO 9001</a:t>
            </a:r>
          </a:p>
        </p:txBody>
      </p:sp>
    </p:spTree>
  </p:cSld>
  <p:clrMapOvr>
    <a:masterClrMapping/>
  </p:clrMapOvr>
  <p:transition>
    <p:fade thruBlk="1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Ongoing External Auditing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We must pass each audit to maintain ISO 9001 certification.</a:t>
            </a:r>
          </a:p>
          <a:p>
            <a:pPr eaLnBrk="1" hangingPunct="1"/>
            <a:r>
              <a:rPr lang="en-US" dirty="0"/>
              <a:t>The auditor may speak with anyone in the company. This may mean you!</a:t>
            </a:r>
          </a:p>
          <a:p>
            <a:pPr eaLnBrk="1" hangingPunct="1">
              <a:buFont typeface="Arial" charset="0"/>
              <a:buNone/>
            </a:pPr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Typical Audit Questions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What are you doing?</a:t>
            </a:r>
          </a:p>
          <a:p>
            <a:pPr eaLnBrk="1" hangingPunct="1"/>
            <a:r>
              <a:rPr lang="en-US"/>
              <a:t>How do you do that?</a:t>
            </a:r>
          </a:p>
          <a:p>
            <a:pPr eaLnBrk="1" hangingPunct="1"/>
            <a:r>
              <a:rPr lang="en-US"/>
              <a:t>Do you have a procedure?</a:t>
            </a:r>
          </a:p>
          <a:p>
            <a:pPr eaLnBrk="1" hangingPunct="1"/>
            <a:r>
              <a:rPr lang="en-US"/>
              <a:t>Have you been trained?</a:t>
            </a:r>
          </a:p>
          <a:p>
            <a:pPr eaLnBrk="1" hangingPunct="1"/>
            <a:r>
              <a:rPr lang="en-US"/>
              <a:t>What do you do when something goes wrong?</a:t>
            </a:r>
          </a:p>
          <a:p>
            <a:pPr eaLnBrk="1" hangingPunct="1"/>
            <a:r>
              <a:rPr lang="en-US"/>
              <a:t>What is the Quality Policy?</a:t>
            </a: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362200" y="1524000"/>
            <a:ext cx="6772835" cy="4343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b="1" dirty="0"/>
              <a:t>“Quality Management System” </a:t>
            </a:r>
            <a:r>
              <a:rPr lang="en-US" sz="2800" dirty="0"/>
              <a:t>is the </a:t>
            </a:r>
            <a:r>
              <a:rPr lang="en-US" sz="2800"/>
              <a:t>set of </a:t>
            </a:r>
            <a:r>
              <a:rPr lang="en-US" sz="2800" dirty="0"/>
              <a:t>processes a company utilizes to execute its quality management activities.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dirty="0"/>
              <a:t>The processes in the company that impact on quality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dirty="0"/>
              <a:t>Management of those processes through objectives and metrics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dirty="0"/>
              <a:t>Improving those processes to enhance quality and customer satisfaction</a:t>
            </a:r>
          </a:p>
          <a:p>
            <a:pPr eaLnBrk="1" hangingPunct="1"/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524000"/>
            <a:ext cx="685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/>
              <a:t>Q</a:t>
            </a:r>
          </a:p>
          <a:p>
            <a:pPr algn="ctr"/>
            <a:r>
              <a:rPr lang="en-US" sz="8000" b="1" dirty="0"/>
              <a:t>M</a:t>
            </a:r>
          </a:p>
          <a:p>
            <a:pPr algn="ctr"/>
            <a:r>
              <a:rPr lang="en-US" sz="8000" b="1" dirty="0"/>
              <a:t>S</a:t>
            </a:r>
          </a:p>
        </p:txBody>
      </p:sp>
      <p:sp>
        <p:nvSpPr>
          <p:cNvPr id="7" name="Oval 6"/>
          <p:cNvSpPr/>
          <p:nvPr/>
        </p:nvSpPr>
        <p:spPr>
          <a:xfrm>
            <a:off x="381000" y="3991840"/>
            <a:ext cx="1752600" cy="1295400"/>
          </a:xfrm>
          <a:prstGeom prst="ellipse">
            <a:avLst/>
          </a:prstGeom>
          <a:noFill/>
          <a:ln w="171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382000" cy="990600"/>
          </a:xfrm>
        </p:spPr>
        <p:txBody>
          <a:bodyPr/>
          <a:lstStyle/>
          <a:p>
            <a:r>
              <a:rPr lang="en-US" sz="3600" dirty="0"/>
              <a:t>Quality Management System (QMS)</a:t>
            </a:r>
          </a:p>
        </p:txBody>
      </p:sp>
    </p:spTree>
    <p:extLst>
      <p:ext uri="{BB962C8B-B14F-4D97-AF65-F5344CB8AC3E}">
        <p14:creationId xmlns:p14="http://schemas.microsoft.com/office/powerpoint/2010/main" val="2099863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Internal Audits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We also have to conduct “internal audits” to ensure we are sticking to our Quality Manual policies and the ISO 9001 requirements.</a:t>
            </a:r>
          </a:p>
          <a:p>
            <a:pPr eaLnBrk="1" hangingPunct="1"/>
            <a:r>
              <a:rPr lang="en-US" dirty="0"/>
              <a:t>Some of you will be selected and trained as internal auditors.</a:t>
            </a:r>
          </a:p>
        </p:txBody>
      </p:sp>
    </p:spTree>
  </p:cSld>
  <p:clrMapOvr>
    <a:masterClrMapping/>
  </p:clrMapOvr>
  <p:transition>
    <p:fade thruBlk="1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Auditing Processes, Not People</a:t>
            </a: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Audits are conducted to confirm PROCESS adequacy.</a:t>
            </a:r>
          </a:p>
          <a:p>
            <a:pPr eaLnBrk="1" hangingPunct="1"/>
            <a:r>
              <a:rPr lang="en-US"/>
              <a:t>People are not the focus of audits!</a:t>
            </a:r>
          </a:p>
          <a:p>
            <a:pPr algn="ctr" eaLnBrk="1" hangingPunct="1">
              <a:buFont typeface="Arial" charset="0"/>
              <a:buNone/>
            </a:pPr>
            <a:endParaRPr lang="en-US" b="1" i="1"/>
          </a:p>
          <a:p>
            <a:pPr algn="ctr" eaLnBrk="1" hangingPunct="1">
              <a:buFont typeface="Arial" charset="0"/>
              <a:buNone/>
            </a:pPr>
            <a:r>
              <a:rPr lang="en-US" b="1" i="1">
                <a:solidFill>
                  <a:srgbClr val="FFFF00"/>
                </a:solidFill>
              </a:rPr>
              <a:t>“YOU” are not audited,</a:t>
            </a:r>
          </a:p>
          <a:p>
            <a:pPr algn="ctr" eaLnBrk="1" hangingPunct="1">
              <a:buFont typeface="Arial" charset="0"/>
              <a:buNone/>
            </a:pPr>
            <a:r>
              <a:rPr lang="en-US" b="1" i="1">
                <a:solidFill>
                  <a:srgbClr val="FFFF00"/>
                </a:solidFill>
              </a:rPr>
              <a:t>the PROCESS is!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cap="none" dirty="0"/>
              <a:t>Corrective &amp; Preventive Action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Part Five</a:t>
            </a:r>
          </a:p>
        </p:txBody>
      </p:sp>
    </p:spTree>
  </p:cSld>
  <p:clrMapOvr>
    <a:masterClrMapping/>
  </p:clrMapOvr>
  <p:transition>
    <p:fade thruBlk="1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Continual Improvement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One of the requirements of ISO 9001 is that the company must continually improve.</a:t>
            </a:r>
          </a:p>
          <a:p>
            <a:pPr eaLnBrk="1" hangingPunct="1"/>
            <a:r>
              <a:rPr lang="en-US" dirty="0"/>
              <a:t>In order to do this, we have implemented the </a:t>
            </a:r>
            <a:r>
              <a:rPr lang="en-US" dirty="0">
                <a:highlight>
                  <a:srgbClr val="FFFF00"/>
                </a:highlight>
              </a:rPr>
              <a:t>[CAR Form Abbreviation] </a:t>
            </a:r>
            <a:r>
              <a:rPr lang="en-US" dirty="0"/>
              <a:t>program.</a:t>
            </a:r>
          </a:p>
          <a:p>
            <a:pPr eaLnBrk="1" hangingPunct="1"/>
            <a:r>
              <a:rPr lang="en-US" dirty="0"/>
              <a:t>Supervisors and Managers must become familiar with this!</a:t>
            </a:r>
          </a:p>
        </p:txBody>
      </p:sp>
    </p:spTree>
  </p:cSld>
  <p:clrMapOvr>
    <a:masterClrMapping/>
  </p:clrMapOvr>
  <p:transition>
    <p:fade thruBlk="1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dirty="0"/>
              <a:t>What is a </a:t>
            </a:r>
            <a:r>
              <a:rPr lang="en-US" dirty="0">
                <a:highlight>
                  <a:srgbClr val="FFFF00"/>
                </a:highlight>
              </a:rPr>
              <a:t>[CAR Form Abbreviation]</a:t>
            </a:r>
            <a:r>
              <a:rPr dirty="0"/>
              <a:t>?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 </a:t>
            </a:r>
            <a:r>
              <a:rPr lang="en-US" dirty="0">
                <a:highlight>
                  <a:srgbClr val="FFFF00"/>
                </a:highlight>
              </a:rPr>
              <a:t>[CAR Form Abbreviation] </a:t>
            </a:r>
            <a:r>
              <a:rPr lang="en-US" dirty="0"/>
              <a:t>is a form submitted whenever we have to report:</a:t>
            </a:r>
          </a:p>
          <a:p>
            <a:pPr lvl="1" eaLnBrk="1" hangingPunct="1"/>
            <a:r>
              <a:rPr lang="en-US" dirty="0"/>
              <a:t>A report of a problem</a:t>
            </a:r>
          </a:p>
          <a:p>
            <a:pPr lvl="1" eaLnBrk="1" hangingPunct="1"/>
            <a:r>
              <a:rPr lang="en-US" dirty="0"/>
              <a:t>A customer complaint</a:t>
            </a:r>
          </a:p>
          <a:p>
            <a:pPr lvl="1" eaLnBrk="1" hangingPunct="1"/>
            <a:r>
              <a:rPr lang="en-US" dirty="0"/>
              <a:t>A customer return</a:t>
            </a:r>
          </a:p>
          <a:p>
            <a:pPr eaLnBrk="1" hangingPunct="1"/>
            <a:r>
              <a:rPr lang="en-US" dirty="0"/>
              <a:t>If you find a problem, notify your supervisor, who will initiate a </a:t>
            </a:r>
            <a:r>
              <a:rPr lang="en-US" dirty="0">
                <a:highlight>
                  <a:srgbClr val="FFFF00"/>
                </a:highlight>
              </a:rPr>
              <a:t>[CAR Form Abbreviation</a:t>
            </a:r>
            <a:r>
              <a:rPr lang="en-US" dirty="0"/>
              <a:t>], as needed.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[CAR Form Abbreviation]</a:t>
            </a:r>
            <a:r>
              <a:rPr dirty="0"/>
              <a:t> Form</a:t>
            </a:r>
            <a:endParaRPr sz="2800" dirty="0"/>
          </a:p>
        </p:txBody>
      </p:sp>
      <p:sp>
        <p:nvSpPr>
          <p:cNvPr id="7168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91000" cy="4525963"/>
          </a:xfrm>
        </p:spPr>
        <p:txBody>
          <a:bodyPr/>
          <a:lstStyle/>
          <a:p>
            <a:pPr eaLnBrk="1" hangingPunct="1"/>
            <a:r>
              <a:rPr lang="en-US" dirty="0"/>
              <a:t>This is the [CAR Form Abbreviation] form</a:t>
            </a:r>
          </a:p>
          <a:p>
            <a:pPr eaLnBrk="1" hangingPunct="1"/>
            <a:r>
              <a:rPr lang="en-US" dirty="0"/>
              <a:t>Copies are available </a:t>
            </a:r>
            <a:r>
              <a:rPr lang="en-US" dirty="0">
                <a:highlight>
                  <a:srgbClr val="FFFF00"/>
                </a:highlight>
              </a:rPr>
              <a:t>in QC, the Document Dept. and other locations around the plant</a:t>
            </a:r>
          </a:p>
        </p:txBody>
      </p:sp>
      <p:sp>
        <p:nvSpPr>
          <p:cNvPr id="5" name="Rectangle 4"/>
          <p:cNvSpPr/>
          <p:nvPr/>
        </p:nvSpPr>
        <p:spPr>
          <a:xfrm>
            <a:off x="5715000" y="1828800"/>
            <a:ext cx="3048000" cy="403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INSERT GRAPHIC CAR FORM</a:t>
            </a:r>
          </a:p>
        </p:txBody>
      </p:sp>
    </p:spTree>
  </p:cSld>
  <p:clrMapOvr>
    <a:masterClrMapping/>
  </p:clrMapOvr>
  <p:transition>
    <p:fade thruBlk="1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Corrective vs. Preventive</a:t>
            </a:r>
          </a:p>
        </p:txBody>
      </p:sp>
      <p:sp>
        <p:nvSpPr>
          <p:cNvPr id="72707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eaLnBrk="1" hangingPunct="1"/>
            <a:r>
              <a:rPr lang="en-US" dirty="0"/>
              <a:t>The form is used to report EXISTING problems, or things that require a change in order to prevent </a:t>
            </a:r>
            <a:r>
              <a:rPr lang="en-US" i="1" dirty="0"/>
              <a:t>recurrence</a:t>
            </a:r>
            <a:r>
              <a:rPr lang="en-US" dirty="0"/>
              <a:t>. </a:t>
            </a:r>
          </a:p>
          <a:p>
            <a:pPr eaLnBrk="1" hangingPunct="1"/>
            <a:r>
              <a:rPr lang="en-US" dirty="0"/>
              <a:t>It is also used for </a:t>
            </a:r>
            <a:r>
              <a:rPr lang="en-US" u="sng" dirty="0"/>
              <a:t>preventive</a:t>
            </a:r>
            <a:r>
              <a:rPr lang="en-US" dirty="0"/>
              <a:t> action, to report potential problems, or to prevent </a:t>
            </a:r>
            <a:r>
              <a:rPr lang="en-US" i="1" dirty="0"/>
              <a:t>occurrence</a:t>
            </a:r>
            <a:r>
              <a:rPr lang="en-US" dirty="0"/>
              <a:t>.</a:t>
            </a:r>
          </a:p>
          <a:p>
            <a:pPr eaLnBrk="1" hangingPunct="1"/>
            <a:r>
              <a:rPr lang="en-US" dirty="0"/>
              <a:t>It is also used for any employee suggestion for improvement. </a:t>
            </a:r>
          </a:p>
        </p:txBody>
      </p:sp>
    </p:spTree>
  </p:cSld>
  <p:clrMapOvr>
    <a:masterClrMapping/>
  </p:clrMapOvr>
  <p:transition>
    <p:fade thruBlk="1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The Only Rule</a:t>
            </a:r>
          </a:p>
        </p:txBody>
      </p:sp>
      <p:sp>
        <p:nvSpPr>
          <p:cNvPr id="737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The only rule for submitting a one of these is that the issue you are reporting be somehow </a:t>
            </a:r>
            <a:r>
              <a:rPr lang="en-US" b="1" i="1" u="sng" dirty="0"/>
              <a:t>quality related</a:t>
            </a:r>
            <a:r>
              <a:rPr lang="en-US" u="sng" dirty="0"/>
              <a:t>.</a:t>
            </a:r>
          </a:p>
          <a:p>
            <a:pPr lvl="1" eaLnBrk="1" hangingPunct="1"/>
            <a:r>
              <a:rPr lang="en-US" dirty="0"/>
              <a:t>Do not “write up” people</a:t>
            </a:r>
          </a:p>
          <a:p>
            <a:pPr lvl="1" eaLnBrk="1" hangingPunct="1"/>
            <a:r>
              <a:rPr lang="en-US" dirty="0"/>
              <a:t>Do not “grind axes”</a:t>
            </a:r>
          </a:p>
          <a:p>
            <a:pPr lvl="1" eaLnBrk="1" hangingPunct="1"/>
            <a:r>
              <a:rPr lang="en-US" dirty="0"/>
              <a:t>Make a quality case for your issue!</a:t>
            </a:r>
          </a:p>
        </p:txBody>
      </p:sp>
    </p:spTree>
  </p:cSld>
  <p:clrMapOvr>
    <a:masterClrMapping/>
  </p:clrMapOvr>
  <p:transition>
    <p:fade thruBlk="1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cap="none" dirty="0"/>
              <a:t>Conclusion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Part Six</a:t>
            </a:r>
          </a:p>
        </p:txBody>
      </p:sp>
    </p:spTree>
  </p:cSld>
  <p:clrMapOvr>
    <a:masterClrMapping/>
  </p:clrMapOvr>
  <p:transition>
    <p:fade thruBlk="1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Things to Remember</a:t>
            </a:r>
          </a:p>
        </p:txBody>
      </p:sp>
      <p:sp>
        <p:nvSpPr>
          <p:cNvPr id="757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 typeface="Arial" charset="0"/>
              <a:buChar char="•"/>
            </a:pPr>
            <a:r>
              <a:rPr lang="en-US" dirty="0"/>
              <a:t>Understand the Quality Policy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/>
              <a:t>Understand the Quality Manual (managers and supervisors)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/>
              <a:t>Understand the procedures related to your area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/>
              <a:t>Sweep your area for uncontrolled documents!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019800" y="4221163"/>
            <a:ext cx="2514600" cy="1905000"/>
          </a:xfrm>
          <a:prstGeom prst="wedgeRectCallout">
            <a:avLst>
              <a:gd name="adj1" fmla="val -74456"/>
              <a:gd name="adj2" fmla="val -4807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Customize this whole slide to reflect actual practice</a:t>
            </a:r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909150" y="1600201"/>
            <a:ext cx="7630500" cy="3505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/>
              <a:t>Every company has a quality system in place whether it knows it or not.</a:t>
            </a:r>
          </a:p>
          <a:p>
            <a:pPr eaLnBrk="1" hangingPunct="1"/>
            <a:r>
              <a:rPr lang="en-US" sz="2800" dirty="0"/>
              <a:t>The QMS may be:</a:t>
            </a:r>
          </a:p>
          <a:p>
            <a:pPr lvl="1" eaLnBrk="1" hangingPunct="1"/>
            <a:r>
              <a:rPr lang="en-US" sz="2800" dirty="0"/>
              <a:t>Good or bad</a:t>
            </a:r>
          </a:p>
          <a:p>
            <a:pPr lvl="1" eaLnBrk="1" hangingPunct="1"/>
            <a:r>
              <a:rPr lang="en-US" sz="2800" dirty="0"/>
              <a:t>Formal or informal</a:t>
            </a:r>
          </a:p>
          <a:p>
            <a:pPr lvl="1" eaLnBrk="1" hangingPunct="1"/>
            <a:r>
              <a:rPr lang="en-US" sz="2800" dirty="0"/>
              <a:t>Documented or undocumented</a:t>
            </a:r>
          </a:p>
          <a:p>
            <a:pPr eaLnBrk="1" hangingPunct="1"/>
            <a:endParaRPr lang="en-US" sz="28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382000" cy="990600"/>
          </a:xfrm>
        </p:spPr>
        <p:txBody>
          <a:bodyPr/>
          <a:lstStyle/>
          <a:p>
            <a:r>
              <a:rPr lang="en-US" sz="3600" dirty="0"/>
              <a:t>Quality Management System (QMS)</a:t>
            </a:r>
          </a:p>
        </p:txBody>
      </p:sp>
    </p:spTree>
    <p:extLst>
      <p:ext uri="{BB962C8B-B14F-4D97-AF65-F5344CB8AC3E}">
        <p14:creationId xmlns:p14="http://schemas.microsoft.com/office/powerpoint/2010/main" val="3032428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Things to Remember</a:t>
            </a:r>
          </a:p>
        </p:txBody>
      </p:sp>
      <p:sp>
        <p:nvSpPr>
          <p:cNvPr id="768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 typeface="Arial" charset="0"/>
              <a:buChar char="•"/>
            </a:pPr>
            <a:r>
              <a:rPr lang="en-US" dirty="0"/>
              <a:t>Make suggestions for improvement and report existing problems through the corrective action system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/>
              <a:t>Get ready for an audit!</a:t>
            </a:r>
          </a:p>
        </p:txBody>
      </p:sp>
    </p:spTree>
  </p:cSld>
  <p:clrMapOvr>
    <a:masterClrMapping/>
  </p:clrMapOvr>
  <p:transition>
    <p:fade thruBlk="1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t>Questions?</a:t>
            </a:r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Two Quality Systems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3105150" cy="4191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42900" indent="-342900" algn="ct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sz="2800" dirty="0">
                <a:solidFill>
                  <a:schemeClr val="bg1"/>
                </a:solidFill>
              </a:rPr>
              <a:t>Joe’s Pizza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dirty="0">
                <a:solidFill>
                  <a:schemeClr val="bg1"/>
                </a:solidFill>
              </a:rPr>
              <a:t>Amount of dough, cheese, etc.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dirty="0">
                <a:solidFill>
                  <a:schemeClr val="bg1"/>
                </a:solidFill>
              </a:rPr>
              <a:t>Spices used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dirty="0">
                <a:solidFill>
                  <a:schemeClr val="bg1"/>
                </a:solidFill>
              </a:rPr>
              <a:t>Oven temperature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dirty="0">
                <a:solidFill>
                  <a:schemeClr val="bg1"/>
                </a:solidFill>
              </a:rPr>
              <a:t>Bake time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dirty="0">
                <a:solidFill>
                  <a:schemeClr val="bg1"/>
                </a:solidFill>
              </a:rPr>
              <a:t>Boxes used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dirty="0">
                <a:solidFill>
                  <a:schemeClr val="bg1"/>
                </a:solidFill>
              </a:rPr>
              <a:t>Delivery methods (pick up, deliver by car, etc.)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" name="Rectangle 4"/>
          <p:cNvSpPr>
            <a:spLocks noRot="1" noChangeArrowheads="1"/>
          </p:cNvSpPr>
          <p:nvPr/>
        </p:nvSpPr>
        <p:spPr bwMode="auto">
          <a:xfrm>
            <a:off x="4495800" y="1524000"/>
            <a:ext cx="3505200" cy="4191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2800" dirty="0"/>
              <a:t>ABC Machine Shop</a:t>
            </a:r>
          </a:p>
          <a:p>
            <a:pPr marL="342900" indent="-342900">
              <a:spcBef>
                <a:spcPct val="20000"/>
              </a:spcBef>
              <a:buClr>
                <a:schemeClr val="bg1"/>
              </a:buClr>
              <a:buFont typeface="Arial" pitchFamily="34" charset="0"/>
              <a:buChar char="•"/>
              <a:defRPr/>
            </a:pPr>
            <a:r>
              <a:rPr lang="en-US" sz="2000" dirty="0"/>
              <a:t>Make parts according to prints</a:t>
            </a:r>
          </a:p>
          <a:p>
            <a:pPr marL="342900" indent="-342900">
              <a:spcBef>
                <a:spcPct val="20000"/>
              </a:spcBef>
              <a:buClr>
                <a:schemeClr val="bg1"/>
              </a:buClr>
              <a:buFont typeface="Arial" pitchFamily="34" charset="0"/>
              <a:buChar char="•"/>
              <a:defRPr/>
            </a:pPr>
            <a:r>
              <a:rPr lang="en-US" sz="2000" dirty="0"/>
              <a:t>Use raw materials from approved suppliers</a:t>
            </a:r>
          </a:p>
          <a:p>
            <a:pPr marL="342900" indent="-342900">
              <a:spcBef>
                <a:spcPct val="20000"/>
              </a:spcBef>
              <a:buClr>
                <a:schemeClr val="bg1"/>
              </a:buClr>
              <a:buFont typeface="Arial" pitchFamily="34" charset="0"/>
              <a:buChar char="•"/>
              <a:defRPr/>
            </a:pPr>
            <a:r>
              <a:rPr lang="en-US" sz="2000" dirty="0"/>
              <a:t>Inspect parts before shipment</a:t>
            </a:r>
          </a:p>
          <a:p>
            <a:pPr marL="342900" indent="-342900">
              <a:spcBef>
                <a:spcPct val="20000"/>
              </a:spcBef>
              <a:buClr>
                <a:schemeClr val="bg1"/>
              </a:buClr>
              <a:buFont typeface="Arial" pitchFamily="34" charset="0"/>
              <a:buChar char="•"/>
              <a:defRPr/>
            </a:pPr>
            <a:r>
              <a:rPr lang="en-US" sz="2000" dirty="0"/>
              <a:t>Repair defects found</a:t>
            </a:r>
          </a:p>
          <a:p>
            <a:pPr marL="342900" indent="-342900">
              <a:spcBef>
                <a:spcPct val="20000"/>
              </a:spcBef>
              <a:buClr>
                <a:schemeClr val="bg1"/>
              </a:buClr>
              <a:buFont typeface="Arial" pitchFamily="34" charset="0"/>
              <a:buChar char="•"/>
              <a:defRPr/>
            </a:pPr>
            <a:r>
              <a:rPr lang="en-US" sz="2000" dirty="0"/>
              <a:t>Package properly</a:t>
            </a:r>
          </a:p>
          <a:p>
            <a:pPr marL="342900" indent="-342900">
              <a:spcBef>
                <a:spcPct val="20000"/>
              </a:spcBef>
              <a:buClr>
                <a:schemeClr val="bg1"/>
              </a:buClr>
              <a:buFont typeface="Arial" pitchFamily="34" charset="0"/>
              <a:buChar char="•"/>
              <a:defRPr/>
            </a:pPr>
            <a:r>
              <a:rPr lang="en-US" sz="2000" dirty="0"/>
              <a:t>Ship all parts express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/>
            </a:pPr>
            <a:endParaRPr lang="en-US" sz="2000" dirty="0"/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Standardizing Quality Systems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Because a company can have any kind of quality system it wants, customers do not know in advance whether the system is good or bad.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/>
              <a:t>Does a company inspect its work before delivery?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/>
              <a:t>Does a company have a way to handle complaints?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/>
              <a:t>Does a company use good raw materials?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/>
              <a:t>Are employees properly trained?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premiumbeautynews.com/IMG/jpg/600_iso-2.jpg">
            <a:extLst>
              <a:ext uri="{FF2B5EF4-FFF2-40B4-BE49-F238E27FC236}">
                <a16:creationId xmlns:a16="http://schemas.microsoft.com/office/drawing/2014/main" id="{FE41876C-DF75-465A-AF7D-3FE62A4C127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1" r="20056"/>
          <a:stretch/>
        </p:blipFill>
        <p:spPr bwMode="auto">
          <a:xfrm>
            <a:off x="5486400" y="1219201"/>
            <a:ext cx="3352800" cy="457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Enter ISO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953000" cy="2971800"/>
          </a:xfrm>
        </p:spPr>
        <p:txBody>
          <a:bodyPr/>
          <a:lstStyle/>
          <a:p>
            <a:pPr eaLnBrk="1" hangingPunct="1"/>
            <a:r>
              <a:rPr lang="en-US" dirty="0"/>
              <a:t>The world recognized that this was a problem.</a:t>
            </a:r>
          </a:p>
          <a:p>
            <a:pPr eaLnBrk="1" hangingPunct="1"/>
            <a:r>
              <a:rPr lang="en-US" dirty="0"/>
              <a:t>The </a:t>
            </a:r>
            <a:r>
              <a:rPr lang="en-US" b="1" dirty="0"/>
              <a:t>International Organization for Standardization </a:t>
            </a:r>
            <a:r>
              <a:rPr lang="en-US" dirty="0"/>
              <a:t>(ISO) intended to correct this, by standardizing quality systems.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RIOUSMAGIC_BLACKSTONE_UUID" val="f0e8cfa4-15a9-45da-8b5c-a7ea529bdd7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1053</TotalTime>
  <Words>2413</Words>
  <Application>Microsoft Office PowerPoint</Application>
  <PresentationFormat>On-screen Show (4:3)</PresentationFormat>
  <Paragraphs>363</Paragraphs>
  <Slides>61</Slides>
  <Notes>57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5" baseType="lpstr">
      <vt:lpstr>Arial</vt:lpstr>
      <vt:lpstr>Calibri</vt:lpstr>
      <vt:lpstr>Wingdings</vt:lpstr>
      <vt:lpstr>Office Theme</vt:lpstr>
      <vt:lpstr>PowerPoint Presentation</vt:lpstr>
      <vt:lpstr>What Is A Quality Management System?</vt:lpstr>
      <vt:lpstr>Quality Management System (QMS)</vt:lpstr>
      <vt:lpstr>Quality Management System (QMS)</vt:lpstr>
      <vt:lpstr>Quality Management System (QMS)</vt:lpstr>
      <vt:lpstr>Quality Management System (QMS)</vt:lpstr>
      <vt:lpstr>Two Quality Systems</vt:lpstr>
      <vt:lpstr>Standardizing Quality Systems</vt:lpstr>
      <vt:lpstr>Enter ISO</vt:lpstr>
      <vt:lpstr>What is ISO?</vt:lpstr>
      <vt:lpstr>Example: an ISO Standard</vt:lpstr>
      <vt:lpstr>What is ISO 9001?</vt:lpstr>
      <vt:lpstr>ISO 9001 “Rules”</vt:lpstr>
      <vt:lpstr>Adopting ISO 9001</vt:lpstr>
      <vt:lpstr>Certification</vt:lpstr>
      <vt:lpstr>Our Intent</vt:lpstr>
      <vt:lpstr>Our Quality System</vt:lpstr>
      <vt:lpstr>What We Have Based our System On</vt:lpstr>
      <vt:lpstr>Your Responsibilities</vt:lpstr>
      <vt:lpstr>Documentation</vt:lpstr>
      <vt:lpstr>Where to Find Documents</vt:lpstr>
      <vt:lpstr>Quality Policy</vt:lpstr>
      <vt:lpstr>Understanding the Quality Policy</vt:lpstr>
      <vt:lpstr>Quality Manual</vt:lpstr>
      <vt:lpstr>Quality Manual</vt:lpstr>
      <vt:lpstr>Procedures</vt:lpstr>
      <vt:lpstr>Work Instructions</vt:lpstr>
      <vt:lpstr>Controlled Documents</vt:lpstr>
      <vt:lpstr>Do Not Use Uncontrolled Docs</vt:lpstr>
      <vt:lpstr>Anything that INSTRUCTS</vt:lpstr>
      <vt:lpstr>Forms</vt:lpstr>
      <vt:lpstr>Correcting a Record</vt:lpstr>
      <vt:lpstr>Correcting a Document</vt:lpstr>
      <vt:lpstr>Other Rules of the Quality System</vt:lpstr>
      <vt:lpstr>Management’s Job</vt:lpstr>
      <vt:lpstr>Training</vt:lpstr>
      <vt:lpstr>Understand the Customer’s Requirements</vt:lpstr>
      <vt:lpstr>Purchasing</vt:lpstr>
      <vt:lpstr>Production Controls</vt:lpstr>
      <vt:lpstr>Calibration</vt:lpstr>
      <vt:lpstr>Shop Router Rules</vt:lpstr>
      <vt:lpstr>Nonconforming Parts</vt:lpstr>
      <vt:lpstr>Controlling NCP</vt:lpstr>
      <vt:lpstr>Things to Consider</vt:lpstr>
      <vt:lpstr>Quality Audits</vt:lpstr>
      <vt:lpstr>What is Auditing?</vt:lpstr>
      <vt:lpstr>External Audits</vt:lpstr>
      <vt:lpstr>Ongoing External Auditing</vt:lpstr>
      <vt:lpstr>Typical Audit Questions</vt:lpstr>
      <vt:lpstr>Internal Audits</vt:lpstr>
      <vt:lpstr>Auditing Processes, Not People</vt:lpstr>
      <vt:lpstr>Corrective &amp; Preventive Action</vt:lpstr>
      <vt:lpstr>Continual Improvement</vt:lpstr>
      <vt:lpstr>What is a [CAR Form Abbreviation]?</vt:lpstr>
      <vt:lpstr>[CAR Form Abbreviation] Form</vt:lpstr>
      <vt:lpstr>Corrective vs. Preventive</vt:lpstr>
      <vt:lpstr>The Only Rule</vt:lpstr>
      <vt:lpstr>Conclusion</vt:lpstr>
      <vt:lpstr>Things to Remember</vt:lpstr>
      <vt:lpstr>Things to Remember</vt:lpstr>
      <vt:lpstr>Questions?</vt:lpstr>
    </vt:vector>
  </TitlesOfParts>
  <Company>OXEBRIDGE QUALITY RESOURCES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 9001 Employee Orientation</dc:title>
  <dc:creator>ChrisParis</dc:creator>
  <cp:lastModifiedBy>Chris P</cp:lastModifiedBy>
  <cp:revision>92</cp:revision>
  <dcterms:created xsi:type="dcterms:W3CDTF">2007-01-12T15:07:52Z</dcterms:created>
  <dcterms:modified xsi:type="dcterms:W3CDTF">2017-08-02T12:10:43Z</dcterms:modified>
</cp:coreProperties>
</file>